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1"/>
  </p:sldMasterIdLst>
  <p:notesMasterIdLst>
    <p:notesMasterId r:id="rId18"/>
  </p:notesMasterIdLst>
  <p:handoutMasterIdLst>
    <p:handoutMasterId r:id="rId19"/>
  </p:handoutMasterIdLst>
  <p:sldIdLst>
    <p:sldId id="501" r:id="rId2"/>
    <p:sldId id="510" r:id="rId3"/>
    <p:sldId id="520" r:id="rId4"/>
    <p:sldId id="523" r:id="rId5"/>
    <p:sldId id="527" r:id="rId6"/>
    <p:sldId id="528" r:id="rId7"/>
    <p:sldId id="531" r:id="rId8"/>
    <p:sldId id="529" r:id="rId9"/>
    <p:sldId id="530" r:id="rId10"/>
    <p:sldId id="532" r:id="rId11"/>
    <p:sldId id="533" r:id="rId12"/>
    <p:sldId id="516" r:id="rId13"/>
    <p:sldId id="517" r:id="rId14"/>
    <p:sldId id="518" r:id="rId15"/>
    <p:sldId id="525" r:id="rId16"/>
    <p:sldId id="524" r:id="rId17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lipat" initials="" lastIdx="2" clrIdx="0"/>
  <p:cmAuthor id="1" name="rgill" initials="" lastIdx="1" clrIdx="1"/>
  <p:cmAuthor id="2" name="Allie McKay" initials="AM" lastIdx="1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7BD"/>
    <a:srgbClr val="6F0000"/>
    <a:srgbClr val="A69372"/>
    <a:srgbClr val="FDC95C"/>
    <a:srgbClr val="0000CC"/>
    <a:srgbClr val="0A2D6B"/>
    <a:srgbClr val="9999FF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80" autoAdjust="0"/>
    <p:restoredTop sz="83281" autoAdjust="0"/>
  </p:normalViewPr>
  <p:slideViewPr>
    <p:cSldViewPr snapToGrid="0" snapToObjects="1">
      <p:cViewPr varScale="1">
        <p:scale>
          <a:sx n="112" d="100"/>
          <a:sy n="112" d="100"/>
        </p:scale>
        <p:origin x="1458" y="78"/>
      </p:cViewPr>
      <p:guideLst>
        <p:guide orient="horz" pos="2160"/>
        <p:guide pos="5240"/>
      </p:guideLst>
    </p:cSldViewPr>
  </p:slideViewPr>
  <p:outlineViewPr>
    <p:cViewPr>
      <p:scale>
        <a:sx n="33" d="100"/>
        <a:sy n="33" d="100"/>
      </p:scale>
      <p:origin x="0" y="3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3" d="100"/>
          <a:sy n="123" d="100"/>
        </p:scale>
        <p:origin x="-4064" y="-112"/>
      </p:cViewPr>
      <p:guideLst>
        <p:guide orient="horz" pos="2929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615D47-DD56-4A18-B9D0-F52A60E1173A}" type="datetimeFigureOut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EFC2A3-7791-43F7-8A14-7704DC539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6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156E7E3E-1EB7-4F10-A866-D8F0843E949C}" type="datetimeFigureOut">
              <a:rPr lang="en-US"/>
              <a:pPr>
                <a:defRPr/>
              </a:pPr>
              <a:t>11/4/2015</a:t>
            </a:fld>
            <a:endParaRPr lang="en-US" dirty="0"/>
          </a:p>
        </p:txBody>
      </p:sp>
      <p:sp>
        <p:nvSpPr>
          <p:cNvPr id="6148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6425"/>
            <a:ext cx="50466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831263"/>
            <a:ext cx="29813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BF9EF17B-B543-48DE-8703-CCCB4A9FF8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16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alt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B5C46F6-1115-4381-8876-E1F5757BC6AE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3235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785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10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244145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039" descr="title_slide_images_lo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4088"/>
            <a:ext cx="91440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426700"/>
            <a:ext cx="9153900" cy="4313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38100" dir="54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aseline="0" dirty="0">
              <a:solidFill>
                <a:schemeClr val="bg1"/>
              </a:solidFill>
              <a:latin typeface="Rockwell" panose="02060603020205020403" pitchFamily="18" charset="0"/>
              <a:cs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41338" y="3047849"/>
            <a:ext cx="8156575" cy="0"/>
          </a:xfrm>
          <a:prstGeom prst="line">
            <a:avLst/>
          </a:prstGeom>
          <a:ln w="25400">
            <a:solidFill>
              <a:srgbClr val="A693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1338" y="2447994"/>
            <a:ext cx="8229600" cy="599855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6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089900" y="6464300"/>
            <a:ext cx="596900" cy="366713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000" baseline="0">
                <a:solidFill>
                  <a:srgbClr val="0A2D6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807C4AF4-D387-4AC1-863D-CD3FC36307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1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64557" y="6432340"/>
            <a:ext cx="1066800" cy="329184"/>
          </a:xfrm>
          <a:prstGeom prst="rect">
            <a:avLst/>
          </a:prstGeom>
        </p:spPr>
        <p:txBody>
          <a:bodyPr/>
          <a:lstStyle>
            <a:lvl1pPr>
              <a:defRPr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807C4AF4-D387-4AC1-863D-CD3FC36307F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41338" y="874713"/>
            <a:ext cx="8156575" cy="0"/>
          </a:xfrm>
          <a:prstGeom prst="line">
            <a:avLst/>
          </a:prstGeom>
          <a:ln w="25400">
            <a:solidFill>
              <a:srgbClr val="A693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26700"/>
            <a:ext cx="9153900" cy="4313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38100" dir="54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baseline="0" dirty="0">
              <a:solidFill>
                <a:schemeClr val="bg1"/>
              </a:solidFill>
              <a:latin typeface="Rockwell" panose="02060603020205020403" pitchFamily="18" charset="0"/>
              <a:cs typeface="Rockwel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08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im-high-ny.statestandards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im-high-ny.statestandards.org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im-high-ny.statestandards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im-high-ny.statestandards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im-high-ny.statestandard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im-high-ny.statestandard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aim-high-ny.statestandards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8ebMlCO1c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IMHighNY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48" y="1832553"/>
            <a:ext cx="5943600" cy="1284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9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9104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The Common Core Learning 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Standards Survey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3" name="Picture 2" descr="AIMHighNY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44585"/>
            <a:ext cx="5943600" cy="12846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1020416" y="3246785"/>
            <a:ext cx="685137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6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044" y="1537244"/>
            <a:ext cx="8640418" cy="200054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Rockwell" panose="02060603020205020403" pitchFamily="18" charset="0"/>
              </a:rPr>
              <a:t>Teachers, administrators, school board members, parents, the business community, and </a:t>
            </a:r>
            <a:r>
              <a:rPr lang="en-US" sz="4200" u="sng" dirty="0">
                <a:solidFill>
                  <a:schemeClr val="bg1"/>
                </a:solidFill>
                <a:latin typeface="Rockwell" panose="02060603020205020403" pitchFamily="18" charset="0"/>
              </a:rPr>
              <a:t>anyone with an interest in the future of our schools </a:t>
            </a:r>
            <a:r>
              <a:rPr lang="en-US" sz="4200" dirty="0">
                <a:solidFill>
                  <a:schemeClr val="bg1"/>
                </a:solidFill>
                <a:latin typeface="Rockwell" panose="02060603020205020403" pitchFamily="18" charset="0"/>
              </a:rPr>
              <a:t>should participate in the </a:t>
            </a:r>
            <a:r>
              <a:rPr lang="en-US" sz="4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survey. </a:t>
            </a:r>
            <a:endParaRPr lang="en-US" sz="4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endParaRPr lang="en-US" dirty="0"/>
          </a:p>
        </p:txBody>
      </p:sp>
      <p:pic>
        <p:nvPicPr>
          <p:cNvPr id="3" name="Picture 2" descr="AIMHighNY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52" y="3869637"/>
            <a:ext cx="4634948" cy="755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4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978"/>
            <a:ext cx="9144000" cy="821638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Navigating the Survey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3922"/>
            <a:ext cx="9144000" cy="2107091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Welcome Page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Message from Commissioner Elia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Information about the survey format and purpose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Links to current ELA/Literacy and Math Common Core Learning Standards for prekindergarten through grade 12</a:t>
            </a:r>
          </a:p>
          <a:p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9270" y="954161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IMHighNY Welcome Webpage.png - Windows Photo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5" b="14527"/>
          <a:stretch/>
        </p:blipFill>
        <p:spPr>
          <a:xfrm>
            <a:off x="-13252" y="2955236"/>
            <a:ext cx="9144000" cy="3366052"/>
          </a:xfrm>
          <a:prstGeom prst="rect">
            <a:avLst/>
          </a:prstGeom>
        </p:spPr>
      </p:pic>
      <p:sp>
        <p:nvSpPr>
          <p:cNvPr id="18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12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40"/>
            <a:ext cx="9144000" cy="821638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Navigating the Survey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7997"/>
            <a:ext cx="9144000" cy="223645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Demographic Information 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Before starting the survey, you must answer a few demographic questions and agree to the terms and conditions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Demographic information CANNOT be used to identify survey respondents</a:t>
            </a: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Information will help inform adjustments to the standards</a:t>
            </a: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endParaRPr lang="en-US" dirty="0" smtClean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  <p:pic>
        <p:nvPicPr>
          <p:cNvPr id="7" name="Picture 6" descr="AIMHighNY Demo Page.png - Windows Photo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9" b="26240"/>
          <a:stretch/>
        </p:blipFill>
        <p:spPr>
          <a:xfrm>
            <a:off x="0" y="3260012"/>
            <a:ext cx="9144000" cy="311426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19270" y="967413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13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40"/>
            <a:ext cx="9144000" cy="821638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Navigating the Survey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1737"/>
            <a:ext cx="9144000" cy="245732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Survey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Standards are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arranged by subject and grade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level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review a standard, click the plus sign beside the standard to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view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more detailed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information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Browse standards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within a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subject and grade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level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or search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for a particular concept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by entering it in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the search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bar on the top left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u="sng" dirty="0" smtClean="0">
                <a:solidFill>
                  <a:srgbClr val="000000"/>
                </a:solidFill>
                <a:latin typeface="Rockwell" panose="02060603020205020403" pitchFamily="18" charset="0"/>
              </a:rPr>
              <a:t>Respondents do not have to comment on every standard—just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on the standards about which they wish to provide feedback</a:t>
            </a: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endParaRPr lang="en-US" dirty="0" smtClean="0">
              <a:latin typeface="Rockwell" panose="02060603020205020403" pitchFamily="18" charset="0"/>
            </a:endParaRPr>
          </a:p>
          <a:p>
            <a:endParaRPr lang="en-US" dirty="0">
              <a:latin typeface="Rockwell" panose="020606030202050204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9270" y="967413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IMHighNY Survey Page 1.png - Windows Photo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9" b="27837"/>
          <a:stretch/>
        </p:blipFill>
        <p:spPr>
          <a:xfrm>
            <a:off x="0" y="3379280"/>
            <a:ext cx="9144000" cy="3034747"/>
          </a:xfrm>
          <a:prstGeom prst="rect">
            <a:avLst/>
          </a:prstGeom>
        </p:spPr>
      </p:pic>
      <p:sp>
        <p:nvSpPr>
          <p:cNvPr id="9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14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40"/>
            <a:ext cx="9144000" cy="821638"/>
          </a:xfrm>
          <a:noFill/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Survey Feedback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745"/>
            <a:ext cx="9144000" cy="245732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Once the survey closes…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Teams of New York educators, administrators, parents, and content experts in all grade levels will evaluate and review comments provided about specific standards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Any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changes recommended by these teams will be presented to the New York Board of Regents for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consideration</a:t>
            </a:r>
          </a:p>
          <a:p>
            <a:pPr marL="973138" lvl="1" indent="-403225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Changes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to the standards would not be implemented until the 2016-17 school year or </a:t>
            </a: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later</a:t>
            </a: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9270" y="967413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15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  <p:pic>
        <p:nvPicPr>
          <p:cNvPr id="5" name="Picture 4" descr="AIMHighNY Survey (2).png - Windows Photo View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3" b="10588"/>
          <a:stretch/>
        </p:blipFill>
        <p:spPr>
          <a:xfrm>
            <a:off x="0" y="3379305"/>
            <a:ext cx="9144000" cy="309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8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IMHighNY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48" y="1832553"/>
            <a:ext cx="5943600" cy="12846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37230" y="3275463"/>
            <a:ext cx="6987654" cy="10567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www.nysed.gov/AIMHighNY</a:t>
            </a:r>
          </a:p>
          <a:p>
            <a:pPr algn="ctr"/>
            <a:endParaRPr lang="en-US" sz="3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161"/>
            <a:ext cx="8229600" cy="39657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New York State Education Department is reviewing the Common Core Learning Standards to ensure the standards are right for New York’s students</a:t>
            </a:r>
          </a:p>
          <a:p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An online, public survey allows the public to provide feedback on specific standards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Feedback will help inform any adjustments made to the standards </a:t>
            </a:r>
          </a:p>
          <a:p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Survey is open now through Monday, November 30, 2015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endParaRPr lang="en-US" dirty="0">
              <a:latin typeface="Rockwell" panose="02060603020205020403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2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  <p:pic>
        <p:nvPicPr>
          <p:cNvPr id="7" name="Picture 6" descr="AIMHighNY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1304"/>
            <a:ext cx="5400261" cy="10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5118199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Rockwell" panose="02060603020205020403" pitchFamily="18" charset="0"/>
              </a:rPr>
              <a:t>The survey is available at http://</a:t>
            </a:r>
            <a:r>
              <a:rPr lang="en-US" sz="4800" b="1" dirty="0" smtClean="0">
                <a:solidFill>
                  <a:srgbClr val="0070C0"/>
                </a:solidFill>
                <a:latin typeface="Rockwell" panose="02060603020205020403" pitchFamily="18" charset="0"/>
              </a:rPr>
              <a:t>www.nysed.gov/aimhighny</a:t>
            </a:r>
            <a:endParaRPr lang="en-US" sz="4800" b="1" dirty="0">
              <a:solidFill>
                <a:srgbClr val="0070C0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45774" y="1258957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8192"/>
            <a:ext cx="8494643" cy="50093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New </a:t>
            </a:r>
            <a:r>
              <a:rPr lang="en-US" b="1" dirty="0">
                <a:solidFill>
                  <a:srgbClr val="000000"/>
                </a:solidFill>
                <a:latin typeface="Rockwell" panose="02060603020205020403" pitchFamily="18" charset="0"/>
              </a:rPr>
              <a:t>York State </a:t>
            </a:r>
            <a:r>
              <a:rPr lang="en-US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P-12 Common </a:t>
            </a:r>
            <a:r>
              <a:rPr lang="en-US" b="1" dirty="0">
                <a:solidFill>
                  <a:srgbClr val="000000"/>
                </a:solidFill>
                <a:latin typeface="Rockwell" panose="02060603020205020403" pitchFamily="18" charset="0"/>
              </a:rPr>
              <a:t>Core Learning Standards:</a:t>
            </a:r>
          </a:p>
          <a:p>
            <a:pPr marL="911225" lvl="0" indent="-288925"/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provide a consistent set of expectations for what students should learn and be able to do</a:t>
            </a:r>
          </a:p>
          <a:p>
            <a:pPr marL="911225" lvl="0" indent="-288925"/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are internationally-benchmarked and evidence-based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Rockwell" panose="02060603020205020403" pitchFamily="18" charset="0"/>
              </a:rPr>
              <a:t>New York State </a:t>
            </a:r>
            <a:r>
              <a:rPr lang="en-US" b="1" dirty="0" smtClean="0">
                <a:solidFill>
                  <a:srgbClr val="000000"/>
                </a:solidFill>
                <a:latin typeface="Rockwell" panose="02060603020205020403" pitchFamily="18" charset="0"/>
              </a:rPr>
              <a:t>P-12 Common </a:t>
            </a:r>
            <a:r>
              <a:rPr lang="en-US" b="1" dirty="0">
                <a:solidFill>
                  <a:srgbClr val="000000"/>
                </a:solidFill>
                <a:latin typeface="Rockwell" panose="02060603020205020403" pitchFamily="18" charset="0"/>
              </a:rPr>
              <a:t>Core Learning Standards are not:</a:t>
            </a:r>
          </a:p>
          <a:p>
            <a:pPr marL="963613" lvl="0" indent="-341313"/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assessments</a:t>
            </a:r>
          </a:p>
          <a:p>
            <a:pPr marL="963613" lvl="0" indent="-341313"/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evaluations</a:t>
            </a:r>
          </a:p>
          <a:p>
            <a:pPr marL="963613" lvl="0" indent="-341313"/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curriculum</a:t>
            </a:r>
          </a:p>
          <a:p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 descr="AIMHighNY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" y="344556"/>
            <a:ext cx="5400261" cy="1050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119270" y="1285461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3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7000"/>
            <a:ext cx="9143999" cy="1693033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survey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provides an opportunity for every New Yorker </a:t>
            </a: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to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go online, review each standard and comment on what </a:t>
            </a: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is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liked, not liked, or offer a suggestion for a </a:t>
            </a: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change </a:t>
            </a:r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to a particular standard. </a:t>
            </a:r>
            <a:endParaRPr lang="en-US" dirty="0" smtClean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3" descr="AIMHighNY logo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" y="344556"/>
            <a:ext cx="5400261" cy="1050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119270" y="1285461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3704" y="3634989"/>
            <a:ext cx="8091052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400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The survey is not a referendum on the standards.  It is intended to: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increase awareness and understanding of New York’s current standards in ELA and math; and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aseline="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gather actionable feedback from New Yorkers in order to adjust and improve the standards</a:t>
            </a:r>
          </a:p>
        </p:txBody>
      </p:sp>
      <p:sp>
        <p:nvSpPr>
          <p:cNvPr id="8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4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5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685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The Common Core 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</a:b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Learning Standards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67408" y="3485321"/>
            <a:ext cx="685137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5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6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8417" y="1078253"/>
            <a:ext cx="864704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Rockwell" panose="02060603020205020403" pitchFamily="18" charset="0"/>
              </a:rPr>
              <a:t>Whether they want to go to college or straight into the workplace, our students need to be able to think critically and solve complex problems.</a:t>
            </a:r>
          </a:p>
          <a:p>
            <a:pPr marL="0" indent="0">
              <a:buNone/>
            </a:pPr>
            <a:endParaRPr lang="en-US" sz="2400" dirty="0">
              <a:latin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8417" y="2367243"/>
            <a:ext cx="864704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Rockwell" panose="02060603020205020403" pitchFamily="18" charset="0"/>
              </a:rPr>
              <a:t>In 2010, </a:t>
            </a:r>
            <a:r>
              <a:rPr lang="en-US" sz="2400" b="1" dirty="0" smtClean="0">
                <a:latin typeface="Rockwell" panose="02060603020205020403" pitchFamily="18" charset="0"/>
              </a:rPr>
              <a:t>the Board </a:t>
            </a:r>
            <a:r>
              <a:rPr lang="en-US" sz="2400" b="1" dirty="0">
                <a:latin typeface="Rockwell" panose="02060603020205020403" pitchFamily="18" charset="0"/>
              </a:rPr>
              <a:t>of Regents adopted more rigorous, college and career-readiness standards to </a:t>
            </a:r>
            <a:r>
              <a:rPr lang="en-US" sz="2400" b="1" dirty="0" smtClean="0">
                <a:latin typeface="Rockwell" panose="02060603020205020403" pitchFamily="18" charset="0"/>
              </a:rPr>
              <a:t>help ensure our schools are preparing all </a:t>
            </a:r>
            <a:r>
              <a:rPr lang="en-US" sz="2400" b="1" dirty="0">
                <a:latin typeface="Rockwell" panose="02060603020205020403" pitchFamily="18" charset="0"/>
              </a:rPr>
              <a:t>children </a:t>
            </a:r>
            <a:r>
              <a:rPr lang="en-US" sz="2400" b="1" dirty="0" smtClean="0">
                <a:latin typeface="Rockwell" panose="02060603020205020403" pitchFamily="18" charset="0"/>
              </a:rPr>
              <a:t>for success upon graduation from high </a:t>
            </a:r>
            <a:r>
              <a:rPr lang="en-US" sz="2400" b="1" dirty="0">
                <a:latin typeface="Rockwell" panose="02060603020205020403" pitchFamily="18" charset="0"/>
              </a:rPr>
              <a:t>school</a:t>
            </a:r>
            <a:r>
              <a:rPr lang="en-US" dirty="0">
                <a:latin typeface="Rockwell" panose="02060603020205020403" pitchFamily="18" charset="0"/>
              </a:rPr>
              <a:t>. </a:t>
            </a:r>
            <a:endParaRPr lang="en-US" dirty="0" smtClean="0">
              <a:latin typeface="Rockwell" panose="02060603020205020403" pitchFamily="18" charset="0"/>
            </a:endParaRPr>
          </a:p>
          <a:p>
            <a:pPr algn="ctr"/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418" y="3795840"/>
            <a:ext cx="8647043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Rockwell" panose="02060603020205020403" pitchFamily="18" charset="0"/>
                <a:ea typeface="Calibri"/>
                <a:cs typeface="Times New Roman"/>
              </a:rPr>
              <a:t>Why Common Core?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effectLst/>
                <a:latin typeface="Rockwell" panose="02060603020205020403" pitchFamily="18" charset="0"/>
                <a:ea typeface="Calibri"/>
                <a:cs typeface="Times New Roman"/>
              </a:rPr>
              <a:t> </a:t>
            </a:r>
            <a:endParaRPr lang="en-US" sz="800" dirty="0" smtClean="0">
              <a:solidFill>
                <a:srgbClr val="000000"/>
              </a:solidFill>
              <a:effectLst/>
              <a:latin typeface="Rockwell" panose="02060603020205020403" pitchFamily="18" charset="0"/>
              <a:ea typeface="Calibri"/>
              <a:cs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They help all children—no</a:t>
            </a:r>
            <a:r>
              <a:rPr lang="en-US" sz="2000" baseline="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matter who they are—learn the same skills.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 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They are clear expectations for what your child should know and be able to do in key areas: 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reading, writing, speaking and listening, language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and</a:t>
            </a:r>
            <a:r>
              <a:rPr lang="en-US" sz="2000" i="1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 mathematics.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 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effectLst/>
              <a:latin typeface="Rockwell" panose="02060603020205020403" pitchFamily="18" charset="0"/>
              <a:ea typeface="Calibri"/>
              <a:cs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/>
              <a:buChar char=""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Rockwell" panose="02060603020205020403" pitchFamily="18" charset="0"/>
                <a:ea typeface="Calibri"/>
                <a:cs typeface="Times New Roman"/>
              </a:rPr>
              <a:t>If you know what these expectations are, then you can work with your child’s teacher and help your child prepare.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Rockwell" panose="02060603020205020403" pitchFamily="18" charset="0"/>
              <a:ea typeface="Calibri"/>
              <a:cs typeface="Times New Roman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8908" y="135836"/>
            <a:ext cx="8229600" cy="990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Rockwell" panose="02060603020205020403" pitchFamily="18" charset="0"/>
              </a:rPr>
              <a:t>The Move to Common Core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9270" y="887901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108"/>
            <a:ext cx="82296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The Case for Common Core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e8ebMlCO1c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8551" y="1311967"/>
            <a:ext cx="8208249" cy="46171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9270" y="1073429"/>
            <a:ext cx="8913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95102" y="5946448"/>
            <a:ext cx="449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Rockwell" panose="02060603020205020403" pitchFamily="18" charset="0"/>
              </a:rPr>
              <a:t>Video by Council for Great City Schools</a:t>
            </a:r>
          </a:p>
          <a:p>
            <a:pPr algn="r"/>
            <a:r>
              <a:rPr lang="en-US" dirty="0">
                <a:solidFill>
                  <a:srgbClr val="000000"/>
                </a:solidFill>
                <a:latin typeface="Rockwell" panose="02060603020205020403" pitchFamily="18" charset="0"/>
              </a:rPr>
              <a:t>https://www.youtube.com/watch?v=e8ebMlCO1c8</a:t>
            </a:r>
          </a:p>
        </p:txBody>
      </p:sp>
    </p:spTree>
    <p:extLst>
      <p:ext uri="{BB962C8B-B14F-4D97-AF65-F5344CB8AC3E}">
        <p14:creationId xmlns:p14="http://schemas.microsoft.com/office/powerpoint/2010/main" val="33733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AutoShape 27"/>
          <p:cNvSpPr>
            <a:spLocks noChangeArrowheads="1"/>
          </p:cNvSpPr>
          <p:nvPr/>
        </p:nvSpPr>
        <p:spPr bwMode="auto">
          <a:xfrm>
            <a:off x="277813" y="1687513"/>
            <a:ext cx="4280935" cy="25527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A2D6B"/>
            </a:solidFill>
            <a:round/>
            <a:headEnd/>
            <a:tailEnd/>
          </a:ln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0247" name="Text Box 28"/>
          <p:cNvSpPr txBox="1">
            <a:spLocks noChangeArrowheads="1"/>
          </p:cNvSpPr>
          <p:nvPr/>
        </p:nvSpPr>
        <p:spPr bwMode="auto">
          <a:xfrm>
            <a:off x="430213" y="1716088"/>
            <a:ext cx="2066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 smtClean="0"/>
              <a:t>ELA/Literacy</a:t>
            </a:r>
            <a:endParaRPr lang="en-US" altLang="en-US" sz="3600" b="1" dirty="0"/>
          </a:p>
        </p:txBody>
      </p:sp>
      <p:sp>
        <p:nvSpPr>
          <p:cNvPr id="10248" name="Text Box 29"/>
          <p:cNvSpPr txBox="1">
            <a:spLocks noChangeArrowheads="1"/>
          </p:cNvSpPr>
          <p:nvPr/>
        </p:nvSpPr>
        <p:spPr bwMode="auto">
          <a:xfrm>
            <a:off x="267183" y="2343150"/>
            <a:ext cx="4291565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/>
              <a:t>Read </a:t>
            </a:r>
            <a:r>
              <a:rPr lang="en-US" altLang="en-US" sz="1600" b="1" baseline="0" dirty="0" smtClean="0"/>
              <a:t>both non-fiction and fiction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 smtClean="0"/>
              <a:t>Learn </a:t>
            </a:r>
            <a:r>
              <a:rPr lang="en-US" altLang="en-US" sz="1600" b="1" baseline="0" dirty="0"/>
              <a:t>about the world by </a:t>
            </a:r>
            <a:r>
              <a:rPr lang="en-US" altLang="en-US" sz="1600" b="1" baseline="0" dirty="0" smtClean="0"/>
              <a:t>reading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 smtClean="0"/>
              <a:t>Read </a:t>
            </a:r>
            <a:r>
              <a:rPr lang="en-US" altLang="en-US" sz="1600" b="1" baseline="0" dirty="0"/>
              <a:t>more challenging material </a:t>
            </a:r>
            <a:r>
              <a:rPr lang="en-US" altLang="en-US" sz="1600" b="1" baseline="0" dirty="0" smtClean="0"/>
              <a:t>closely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 smtClean="0"/>
              <a:t>Discuss </a:t>
            </a:r>
            <a:r>
              <a:rPr lang="en-US" altLang="en-US" sz="1600" b="1" baseline="0" dirty="0"/>
              <a:t>reading using </a:t>
            </a:r>
            <a:r>
              <a:rPr lang="en-US" altLang="en-US" sz="1600" b="1" baseline="0" dirty="0" smtClean="0"/>
              <a:t>evidence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 smtClean="0"/>
              <a:t>Write </a:t>
            </a:r>
            <a:r>
              <a:rPr lang="en-US" altLang="en-US" sz="1600" b="1" baseline="0" dirty="0"/>
              <a:t>non-fiction using </a:t>
            </a:r>
            <a:r>
              <a:rPr lang="en-US" altLang="en-US" sz="1600" b="1" baseline="0" dirty="0" smtClean="0"/>
              <a:t>evidence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 smtClean="0"/>
              <a:t>Increase </a:t>
            </a:r>
            <a:r>
              <a:rPr lang="en-US" altLang="en-US" sz="1600" b="1" baseline="0" dirty="0"/>
              <a:t>academic vocabulary</a:t>
            </a:r>
          </a:p>
        </p:txBody>
      </p:sp>
      <p:sp>
        <p:nvSpPr>
          <p:cNvPr id="10244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8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  <p:sp>
        <p:nvSpPr>
          <p:cNvPr id="10245" name="Title 1"/>
          <p:cNvSpPr txBox="1">
            <a:spLocks/>
          </p:cNvSpPr>
          <p:nvPr/>
        </p:nvSpPr>
        <p:spPr bwMode="auto">
          <a:xfrm>
            <a:off x="0" y="457111"/>
            <a:ext cx="9144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hangingPunct="0"/>
            <a:r>
              <a:rPr lang="en-US" altLang="en-US" sz="4000" b="1" baseline="0" dirty="0" smtClean="0">
                <a:solidFill>
                  <a:schemeClr val="accent5">
                    <a:lumMod val="50000"/>
                  </a:schemeClr>
                </a:solidFill>
                <a:latin typeface="Rockwell" pitchFamily="18" charset="0"/>
              </a:rPr>
              <a:t>Common Core in the Classroom</a:t>
            </a:r>
            <a:endParaRPr lang="en-US" altLang="en-US" sz="4000" b="1" baseline="0" dirty="0">
              <a:solidFill>
                <a:schemeClr val="accent5">
                  <a:lumMod val="50000"/>
                </a:schemeClr>
              </a:solidFill>
              <a:latin typeface="Rockwell" pitchFamily="18" charset="0"/>
            </a:endParaRPr>
          </a:p>
        </p:txBody>
      </p:sp>
      <p:sp>
        <p:nvSpPr>
          <p:cNvPr id="10251" name="AutoShape 27"/>
          <p:cNvSpPr>
            <a:spLocks noChangeArrowheads="1"/>
          </p:cNvSpPr>
          <p:nvPr/>
        </p:nvSpPr>
        <p:spPr bwMode="auto">
          <a:xfrm>
            <a:off x="4754563" y="3106738"/>
            <a:ext cx="4260850" cy="25527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rgbClr val="0A2D6B"/>
            </a:solidFill>
            <a:round/>
            <a:headEnd/>
            <a:tailEnd/>
          </a:ln>
        </p:spPr>
        <p:txBody>
          <a:bodyPr wrap="none"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 sz="24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sp>
        <p:nvSpPr>
          <p:cNvPr id="10252" name="Text Box 28"/>
          <p:cNvSpPr txBox="1">
            <a:spLocks noChangeArrowheads="1"/>
          </p:cNvSpPr>
          <p:nvPr/>
        </p:nvSpPr>
        <p:spPr bwMode="auto">
          <a:xfrm>
            <a:off x="4892675" y="3149600"/>
            <a:ext cx="20505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 smtClean="0"/>
              <a:t>Mathematics</a:t>
            </a:r>
            <a:endParaRPr lang="en-US" altLang="en-US" sz="3600" b="1" dirty="0"/>
          </a:p>
        </p:txBody>
      </p:sp>
      <p:sp>
        <p:nvSpPr>
          <p:cNvPr id="10253" name="Text Box 29"/>
          <p:cNvSpPr txBox="1">
            <a:spLocks noChangeArrowheads="1"/>
          </p:cNvSpPr>
          <p:nvPr/>
        </p:nvSpPr>
        <p:spPr bwMode="auto">
          <a:xfrm>
            <a:off x="4881563" y="3762375"/>
            <a:ext cx="41338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/>
              <a:t>Focus: learn more about </a:t>
            </a:r>
            <a:r>
              <a:rPr lang="en-US" altLang="en-US" sz="1600" b="1" baseline="0" dirty="0" smtClean="0"/>
              <a:t>fewer </a:t>
            </a:r>
            <a:r>
              <a:rPr lang="en-US" altLang="en-US" sz="1600" b="1" baseline="0" dirty="0"/>
              <a:t>key topics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/>
              <a:t>Build skills within and across grades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/>
              <a:t>Develop speed and accuracy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/>
              <a:t>Really know it, </a:t>
            </a:r>
            <a:r>
              <a:rPr lang="en-US" altLang="en-US" sz="1600" b="1" baseline="0" dirty="0" smtClean="0"/>
              <a:t>really </a:t>
            </a:r>
            <a:r>
              <a:rPr lang="en-US" altLang="en-US" sz="1600" b="1" baseline="0" dirty="0"/>
              <a:t>do it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/>
              <a:t>Use it in the real world</a:t>
            </a:r>
          </a:p>
          <a:p>
            <a:pPr marL="285750" indent="-285750">
              <a:lnSpc>
                <a:spcPct val="90000"/>
              </a:lnSpc>
              <a:buClr>
                <a:srgbClr val="6F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en-US" sz="1600" b="1" baseline="0" dirty="0"/>
              <a:t>Think fast </a:t>
            </a:r>
            <a:r>
              <a:rPr lang="en-US" altLang="en-US" sz="1600" b="1" u="sng" baseline="0" dirty="0"/>
              <a:t>AND</a:t>
            </a:r>
            <a:r>
              <a:rPr lang="en-US" altLang="en-US" sz="1600" b="1" baseline="0" dirty="0"/>
              <a:t> solve problems</a:t>
            </a:r>
          </a:p>
        </p:txBody>
      </p:sp>
    </p:spTree>
    <p:extLst>
      <p:ext uri="{BB962C8B-B14F-4D97-AF65-F5344CB8AC3E}">
        <p14:creationId xmlns:p14="http://schemas.microsoft.com/office/powerpoint/2010/main" val="406337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762" y="887785"/>
            <a:ext cx="8966849" cy="990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Rockwell" panose="02060603020205020403" pitchFamily="18" charset="0"/>
              </a:rPr>
              <a:t>Learn more about the standards</a:t>
            </a:r>
            <a:endParaRPr lang="en-US" b="1" dirty="0">
              <a:solidFill>
                <a:schemeClr val="accent4">
                  <a:lumMod val="50000"/>
                </a:schemeClr>
              </a:solidFill>
              <a:latin typeface="Rockwell" panose="02060603020205020403" pitchFamily="18" charset="0"/>
            </a:endParaRPr>
          </a:p>
        </p:txBody>
      </p:sp>
      <p:sp>
        <p:nvSpPr>
          <p:cNvPr id="4" name="Slide Number Placeholder 10"/>
          <p:cNvSpPr txBox="1">
            <a:spLocks noGrp="1"/>
          </p:cNvSpPr>
          <p:nvPr/>
        </p:nvSpPr>
        <p:spPr bwMode="auto">
          <a:xfrm>
            <a:off x="8089899" y="6464300"/>
            <a:ext cx="969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B8EC6BAE-7852-4D45-B6A8-4F8F2010B582}" type="slidenum">
              <a:rPr lang="en-US" altLang="en-US" baseline="0">
                <a:solidFill>
                  <a:schemeClr val="bg1"/>
                </a:solidFill>
                <a:latin typeface="Rockwell" panose="02060603020205020403" pitchFamily="18" charset="0"/>
                <a:cs typeface="Arial" charset="0"/>
              </a:rPr>
              <a:pPr algn="r"/>
              <a:t>9</a:t>
            </a:fld>
            <a:endParaRPr lang="en-US" altLang="en-US" baseline="0" dirty="0">
              <a:solidFill>
                <a:schemeClr val="bg1"/>
              </a:solidFill>
              <a:latin typeface="Rockwell" panose="02060603020205020403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8771" y="2332372"/>
            <a:ext cx="7647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Visit </a:t>
            </a:r>
            <a:r>
              <a:rPr lang="en-US" sz="5400" u="sng" dirty="0" smtClean="0">
                <a:solidFill>
                  <a:srgbClr val="000000"/>
                </a:solidFill>
                <a:latin typeface="Rockwell" panose="02060603020205020403" pitchFamily="18" charset="0"/>
              </a:rPr>
              <a:t>nysed.gov</a:t>
            </a:r>
            <a:r>
              <a:rPr lang="en-US" sz="5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 and </a:t>
            </a:r>
            <a:r>
              <a:rPr lang="en-US" sz="5400" u="sng" dirty="0" smtClean="0">
                <a:solidFill>
                  <a:srgbClr val="000000"/>
                </a:solidFill>
                <a:latin typeface="Rockwell" panose="02060603020205020403" pitchFamily="18" charset="0"/>
              </a:rPr>
              <a:t>engageNY.org</a:t>
            </a:r>
          </a:p>
          <a:p>
            <a:pPr algn="r"/>
            <a:endParaRPr lang="en-US" sz="540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763" y="3534712"/>
            <a:ext cx="661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Talk to your child’s teacher</a:t>
            </a:r>
            <a:endParaRPr lang="en-US" sz="5400" dirty="0">
              <a:solidFill>
                <a:srgbClr val="000000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4549</TotalTime>
  <Words>617</Words>
  <Application>Microsoft Office PowerPoint</Application>
  <PresentationFormat>On-screen Show (4:3)</PresentationFormat>
  <Paragraphs>93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Rockwell</vt:lpstr>
      <vt:lpstr>Times New Roman</vt:lpstr>
      <vt:lpstr>Wingdings</vt:lpstr>
      <vt:lpstr>Clarity</vt:lpstr>
      <vt:lpstr>PowerPoint Presentation</vt:lpstr>
      <vt:lpstr>PowerPoint Presentation</vt:lpstr>
      <vt:lpstr>PowerPoint Presentation</vt:lpstr>
      <vt:lpstr>PowerPoint Presentation</vt:lpstr>
      <vt:lpstr>The Common Core  Learning Standards</vt:lpstr>
      <vt:lpstr>The Move to Common Core</vt:lpstr>
      <vt:lpstr>The Case for Common Core</vt:lpstr>
      <vt:lpstr>PowerPoint Presentation</vt:lpstr>
      <vt:lpstr>PowerPoint Presentation</vt:lpstr>
      <vt:lpstr>The Common Core Learning  Standards Survey</vt:lpstr>
      <vt:lpstr>PowerPoint Presentation</vt:lpstr>
      <vt:lpstr>Navigating the Survey</vt:lpstr>
      <vt:lpstr>Navigating the Survey</vt:lpstr>
      <vt:lpstr>Navigating the Survey</vt:lpstr>
      <vt:lpstr>Survey Feedback</vt:lpstr>
      <vt:lpstr>PowerPoint Presentation</vt:lpstr>
    </vt:vector>
  </TitlesOfParts>
  <Company>NYSED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Changing Role of the Superintendent: Developing a World Class System in a New Economic Reality</dc:title>
  <dc:creator>NYSED</dc:creator>
  <cp:lastModifiedBy>EFinocan</cp:lastModifiedBy>
  <cp:revision>409</cp:revision>
  <dcterms:created xsi:type="dcterms:W3CDTF">2011-09-29T02:47:55Z</dcterms:created>
  <dcterms:modified xsi:type="dcterms:W3CDTF">2015-11-04T20:05:59Z</dcterms:modified>
</cp:coreProperties>
</file>